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368" r:id="rId2"/>
    <p:sldId id="2362" r:id="rId3"/>
    <p:sldId id="2235" r:id="rId4"/>
    <p:sldId id="2369" r:id="rId5"/>
    <p:sldId id="2370" r:id="rId6"/>
    <p:sldId id="2371" r:id="rId7"/>
    <p:sldId id="2365" r:id="rId8"/>
    <p:sldId id="2375" r:id="rId9"/>
    <p:sldId id="2374" r:id="rId10"/>
    <p:sldId id="2376" r:id="rId11"/>
    <p:sldId id="2377" r:id="rId12"/>
    <p:sldId id="2378" r:id="rId13"/>
    <p:sldId id="2372" r:id="rId14"/>
    <p:sldId id="2373" r:id="rId15"/>
    <p:sldId id="2379" r:id="rId16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1334"/>
    <a:srgbClr val="000820"/>
    <a:srgbClr val="000C28"/>
    <a:srgbClr val="5D77EB"/>
    <a:srgbClr val="1AE8DA"/>
    <a:srgbClr val="CF9600"/>
    <a:srgbClr val="F52552"/>
    <a:srgbClr val="EC72A5"/>
    <a:srgbClr val="FFC7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61" autoAdjust="0"/>
    <p:restoredTop sz="96202" autoAdjust="0"/>
  </p:normalViewPr>
  <p:slideViewPr>
    <p:cSldViewPr snapToGrid="0" snapToObjects="1">
      <p:cViewPr varScale="1">
        <p:scale>
          <a:sx n="41" d="100"/>
          <a:sy n="41" d="100"/>
        </p:scale>
        <p:origin x="605" y="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8" d="100"/>
        <a:sy n="58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pen Sans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4/23/2019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pen Sans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4575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10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943688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11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3830659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12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107714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13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35430837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14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9924866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15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3518068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2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905575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BD35B7-DAF1-5B4D-94FA-36B61FD74AC4}" type="slidenum">
              <a:rPr lang="en-US" altLang="x-none"/>
              <a:pPr/>
              <a:t>3</a:t>
            </a:fld>
            <a:endParaRPr lang="en-US" altLang="x-none"/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816838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BD35B7-DAF1-5B4D-94FA-36B61FD74AC4}" type="slidenum">
              <a:rPr lang="en-US" altLang="x-none"/>
              <a:pPr/>
              <a:t>4</a:t>
            </a:fld>
            <a:endParaRPr lang="en-US" altLang="x-none"/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440405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BD35B7-DAF1-5B4D-94FA-36B61FD74AC4}" type="slidenum">
              <a:rPr lang="en-US" altLang="x-none"/>
              <a:pPr/>
              <a:t>5</a:t>
            </a:fld>
            <a:endParaRPr lang="en-US" altLang="x-none"/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078636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BD35B7-DAF1-5B4D-94FA-36B61FD74AC4}" type="slidenum">
              <a:rPr lang="en-US" altLang="x-none"/>
              <a:pPr/>
              <a:t>6</a:t>
            </a:fld>
            <a:endParaRPr lang="en-US" altLang="x-none"/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894479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7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065286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8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924844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9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841699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256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9907290" y="1760999"/>
            <a:ext cx="5963377" cy="6706612"/>
          </a:xfrm>
          <a:custGeom>
            <a:avLst/>
            <a:gdLst>
              <a:gd name="connsiteX0" fmla="*/ 2419818 w 5963377"/>
              <a:gd name="connsiteY0" fmla="*/ 0 h 6706612"/>
              <a:gd name="connsiteX1" fmla="*/ 5963377 w 5963377"/>
              <a:gd name="connsiteY1" fmla="*/ 0 h 6706612"/>
              <a:gd name="connsiteX2" fmla="*/ 3543559 w 5963377"/>
              <a:gd name="connsiteY2" fmla="*/ 6706612 h 6706612"/>
              <a:gd name="connsiteX3" fmla="*/ 0 w 5963377"/>
              <a:gd name="connsiteY3" fmla="*/ 6706612 h 670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3377" h="6706612">
                <a:moveTo>
                  <a:pt x="2419818" y="0"/>
                </a:moveTo>
                <a:lnTo>
                  <a:pt x="5963377" y="0"/>
                </a:lnTo>
                <a:lnTo>
                  <a:pt x="3543559" y="6706612"/>
                </a:lnTo>
                <a:lnTo>
                  <a:pt x="0" y="67066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12447855" y="6171188"/>
            <a:ext cx="5963377" cy="6706612"/>
          </a:xfrm>
          <a:custGeom>
            <a:avLst/>
            <a:gdLst>
              <a:gd name="connsiteX0" fmla="*/ 2419818 w 5963377"/>
              <a:gd name="connsiteY0" fmla="*/ 0 h 6706612"/>
              <a:gd name="connsiteX1" fmla="*/ 5963377 w 5963377"/>
              <a:gd name="connsiteY1" fmla="*/ 0 h 6706612"/>
              <a:gd name="connsiteX2" fmla="*/ 3543559 w 5963377"/>
              <a:gd name="connsiteY2" fmla="*/ 6706612 h 6706612"/>
              <a:gd name="connsiteX3" fmla="*/ 0 w 5963377"/>
              <a:gd name="connsiteY3" fmla="*/ 6706612 h 670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3377" h="6706612">
                <a:moveTo>
                  <a:pt x="2419818" y="0"/>
                </a:moveTo>
                <a:lnTo>
                  <a:pt x="5963377" y="0"/>
                </a:lnTo>
                <a:lnTo>
                  <a:pt x="3543559" y="6706612"/>
                </a:lnTo>
                <a:lnTo>
                  <a:pt x="0" y="67066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8184037" y="1760999"/>
            <a:ext cx="5963377" cy="6706612"/>
          </a:xfrm>
          <a:custGeom>
            <a:avLst/>
            <a:gdLst>
              <a:gd name="connsiteX0" fmla="*/ 2419818 w 5963377"/>
              <a:gd name="connsiteY0" fmla="*/ 0 h 6706612"/>
              <a:gd name="connsiteX1" fmla="*/ 5963377 w 5963377"/>
              <a:gd name="connsiteY1" fmla="*/ 0 h 6706612"/>
              <a:gd name="connsiteX2" fmla="*/ 3543559 w 5963377"/>
              <a:gd name="connsiteY2" fmla="*/ 6706612 h 6706612"/>
              <a:gd name="connsiteX3" fmla="*/ 0 w 5963377"/>
              <a:gd name="connsiteY3" fmla="*/ 6706612 h 670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3377" h="6706612">
                <a:moveTo>
                  <a:pt x="2419818" y="0"/>
                </a:moveTo>
                <a:lnTo>
                  <a:pt x="5963377" y="0"/>
                </a:lnTo>
                <a:lnTo>
                  <a:pt x="3543559" y="6706612"/>
                </a:lnTo>
                <a:lnTo>
                  <a:pt x="0" y="67066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</p:spTree>
    <p:extLst/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09590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7" r:id="rId2"/>
    <p:sldLayoutId id="2147484040" r:id="rId3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b="0" i="0" kern="1200">
          <a:solidFill>
            <a:schemeClr val="tx1"/>
          </a:solidFill>
          <a:latin typeface="Open Sans Regular" charset="0"/>
          <a:ea typeface="Open Sans Regular" charset="0"/>
          <a:cs typeface="Open Sans Regular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b="0" i="0" kern="1200" dirty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96" b="7796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127159" y="7778316"/>
            <a:ext cx="2168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pc="600" dirty="0">
                <a:solidFill>
                  <a:schemeClr val="bg1"/>
                </a:solidFill>
                <a:latin typeface="Montserrat Ultra Light" charset="0"/>
                <a:ea typeface="Montserrat Ultra Light" charset="0"/>
                <a:cs typeface="Montserrat Ultra Light" charset="0"/>
              </a:rPr>
              <a:t>Group C1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7242" y="5377659"/>
            <a:ext cx="2262318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0" b="1" spc="6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Data	Science Using Python</a:t>
            </a:r>
          </a:p>
        </p:txBody>
      </p:sp>
    </p:spTree>
    <p:extLst>
      <p:ext uri="{BB962C8B-B14F-4D97-AF65-F5344CB8AC3E}">
        <p14:creationId xmlns:p14="http://schemas.microsoft.com/office/powerpoint/2010/main" val="18134153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7349257" y="743713"/>
            <a:ext cx="9689384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Project Analysis-Count Plot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880739" y="1963881"/>
            <a:ext cx="2622577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Football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C4CD77-0BD8-4054-9455-2C57DFD8B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770" y="3198613"/>
            <a:ext cx="20097675" cy="836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2589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7349257" y="743713"/>
            <a:ext cx="9689384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Project Analysis-Count Plot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880739" y="1963881"/>
            <a:ext cx="2622577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Football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B5B106-7F1F-47E9-A543-827C18746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00435" y="-991117"/>
            <a:ext cx="9576780" cy="1743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7742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5553286" y="743713"/>
            <a:ext cx="13281329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Project Analysis-Box Plot/Swarm Plot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880739" y="1963881"/>
            <a:ext cx="2622577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Football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4E8DA2-80F9-41B3-93AE-64BD0C732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092" y="3466400"/>
            <a:ext cx="14769466" cy="87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8143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7715895" y="743713"/>
            <a:ext cx="8956106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Project Analysis-Pair Plot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880739" y="1963881"/>
            <a:ext cx="2622577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Football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ABEA54-140D-46A8-A78F-1E43276FB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623" y="2955809"/>
            <a:ext cx="9954404" cy="984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045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7715895" y="743713"/>
            <a:ext cx="8956106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Project Analysis-Pair Plot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880739" y="1963881"/>
            <a:ext cx="2622577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Football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748BC9-9E85-4862-B416-53A926EEE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25" y="3446871"/>
            <a:ext cx="12014200" cy="952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45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7463069" y="743713"/>
            <a:ext cx="9461757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Project Analysis-Heat Map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880739" y="1963881"/>
            <a:ext cx="2622577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Football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0E252-EE55-412D-8781-8A577BEA88E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239" y="2724150"/>
            <a:ext cx="12651171" cy="109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873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11917" y="743713"/>
            <a:ext cx="3563989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CONTENT</a:t>
            </a:r>
          </a:p>
        </p:txBody>
      </p:sp>
      <p:sp>
        <p:nvSpPr>
          <p:cNvPr id="5" name="Diagonal Stripe 4"/>
          <p:cNvSpPr/>
          <p:nvPr/>
        </p:nvSpPr>
        <p:spPr>
          <a:xfrm rot="2699999">
            <a:off x="19046894" y="6563592"/>
            <a:ext cx="3166946" cy="3166946"/>
          </a:xfrm>
          <a:prstGeom prst="diagStripe">
            <a:avLst>
              <a:gd name="adj" fmla="val 6344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6" name="Diagonal Stripe 5"/>
          <p:cNvSpPr/>
          <p:nvPr/>
        </p:nvSpPr>
        <p:spPr>
          <a:xfrm rot="2699999">
            <a:off x="2214823" y="6563592"/>
            <a:ext cx="3166946" cy="3166946"/>
          </a:xfrm>
          <a:prstGeom prst="diagStripe">
            <a:avLst>
              <a:gd name="adj" fmla="val 63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7" name="Diagonal Stripe 6"/>
          <p:cNvSpPr/>
          <p:nvPr/>
        </p:nvSpPr>
        <p:spPr>
          <a:xfrm rot="2699999">
            <a:off x="10630859" y="6563592"/>
            <a:ext cx="3166946" cy="3166946"/>
          </a:xfrm>
          <a:prstGeom prst="diagStripe">
            <a:avLst>
              <a:gd name="adj" fmla="val 6344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8" name="Diagonal Stripe 7"/>
          <p:cNvSpPr/>
          <p:nvPr/>
        </p:nvSpPr>
        <p:spPr>
          <a:xfrm rot="13499999">
            <a:off x="6397335" y="5741000"/>
            <a:ext cx="3166946" cy="3166946"/>
          </a:xfrm>
          <a:prstGeom prst="diagStripe">
            <a:avLst>
              <a:gd name="adj" fmla="val 6344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9" name="Diagonal Stripe 8"/>
          <p:cNvSpPr/>
          <p:nvPr/>
        </p:nvSpPr>
        <p:spPr>
          <a:xfrm rot="13499999">
            <a:off x="14813370" y="5741000"/>
            <a:ext cx="3166946" cy="3166946"/>
          </a:xfrm>
          <a:prstGeom prst="diagStripe">
            <a:avLst>
              <a:gd name="adj" fmla="val 6344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 Regular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2188825" y="5308131"/>
            <a:ext cx="0" cy="1746115"/>
          </a:xfrm>
          <a:prstGeom prst="line">
            <a:avLst/>
          </a:prstGeom>
          <a:ln w="28575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9973715" y="7448675"/>
            <a:ext cx="1313308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Project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26318" y="7448675"/>
            <a:ext cx="1374800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Week 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350298" y="7448675"/>
            <a:ext cx="1374800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Week 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527404" y="7448675"/>
            <a:ext cx="1374800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Week 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769555" y="7448675"/>
            <a:ext cx="1374800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Week 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559052" y="3587422"/>
            <a:ext cx="3259546" cy="101566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Advanced Statistics</a:t>
            </a:r>
          </a:p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Linear Regression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16413191" y="8535500"/>
            <a:ext cx="1" cy="1694819"/>
          </a:xfrm>
          <a:prstGeom prst="line">
            <a:avLst/>
          </a:prstGeom>
          <a:ln w="28575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3451512" y="10709000"/>
            <a:ext cx="5941691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Data science with Machine learning 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14004220" y="11320536"/>
            <a:ext cx="4836260" cy="72456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endParaRPr lang="en-US" sz="27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20629757" y="5308131"/>
            <a:ext cx="0" cy="1746115"/>
          </a:xfrm>
          <a:prstGeom prst="line">
            <a:avLst/>
          </a:prstGeom>
          <a:ln w="28575">
            <a:solidFill>
              <a:schemeClr val="accent5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9157960" y="3587422"/>
            <a:ext cx="2958054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Football statistics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3813718" y="5308131"/>
            <a:ext cx="0" cy="1746115"/>
          </a:xfrm>
          <a:prstGeom prst="line">
            <a:avLst/>
          </a:prstGeom>
          <a:ln w="28575"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454320" y="3586130"/>
            <a:ext cx="2807820" cy="147732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Mathematics</a:t>
            </a:r>
          </a:p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Data Acquisition</a:t>
            </a:r>
          </a:p>
          <a:p>
            <a:pPr algn="ctr"/>
            <a:r>
              <a:rPr lang="en-US" sz="3000" b="1" dirty="0" err="1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Numpy</a:t>
            </a:r>
            <a:endParaRPr lang="en-US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H="1">
            <a:off x="8037697" y="8535500"/>
            <a:ext cx="1" cy="1694819"/>
          </a:xfrm>
          <a:prstGeom prst="line">
            <a:avLst/>
          </a:prstGeom>
          <a:ln w="28575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885419" y="10564370"/>
            <a:ext cx="2322880" cy="147732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Distributions</a:t>
            </a:r>
          </a:p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Data Analysis</a:t>
            </a:r>
          </a:p>
          <a:p>
            <a:pPr algn="ctr"/>
            <a:r>
              <a: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Visualization</a:t>
            </a:r>
          </a:p>
        </p:txBody>
      </p:sp>
      <p:sp>
        <p:nvSpPr>
          <p:cNvPr id="33" name="Subtitle 2"/>
          <p:cNvSpPr txBox="1">
            <a:spLocks/>
          </p:cNvSpPr>
          <p:nvPr/>
        </p:nvSpPr>
        <p:spPr>
          <a:xfrm>
            <a:off x="5628726" y="11320536"/>
            <a:ext cx="4836260" cy="72456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endParaRPr lang="en-US" sz="27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0497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10793390" y="743713"/>
            <a:ext cx="2801024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Week 1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9091695" y="1963881"/>
            <a:ext cx="6200673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Mathematics, Data Acquisition &amp; </a:t>
            </a:r>
            <a:r>
              <a:rPr lang="en-US" sz="28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Numpy</a:t>
            </a:r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</a:p>
        </p:txBody>
      </p:sp>
      <p:sp>
        <p:nvSpPr>
          <p:cNvPr id="67" name="Subtitle 2"/>
          <p:cNvSpPr txBox="1">
            <a:spLocks/>
          </p:cNvSpPr>
          <p:nvPr/>
        </p:nvSpPr>
        <p:spPr>
          <a:xfrm>
            <a:off x="3523492" y="9470805"/>
            <a:ext cx="7631693" cy="72456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Acquisition of Data</a:t>
            </a:r>
          </a:p>
        </p:txBody>
      </p:sp>
      <p:sp>
        <p:nvSpPr>
          <p:cNvPr id="71" name="Subtitle 2"/>
          <p:cNvSpPr txBox="1">
            <a:spLocks/>
          </p:cNvSpPr>
          <p:nvPr/>
        </p:nvSpPr>
        <p:spPr>
          <a:xfrm>
            <a:off x="3513934" y="4264318"/>
            <a:ext cx="7631693" cy="135909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Revision of basic Python</a:t>
            </a:r>
          </a:p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Installation of Anaconda</a:t>
            </a:r>
          </a:p>
        </p:txBody>
      </p:sp>
      <p:sp>
        <p:nvSpPr>
          <p:cNvPr id="73" name="Subtitle 2"/>
          <p:cNvSpPr txBox="1">
            <a:spLocks/>
          </p:cNvSpPr>
          <p:nvPr/>
        </p:nvSpPr>
        <p:spPr>
          <a:xfrm>
            <a:off x="3513934" y="6662294"/>
            <a:ext cx="7631693" cy="199362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Basic Probability </a:t>
            </a:r>
          </a:p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Summary Statistics</a:t>
            </a:r>
          </a:p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Sampling &amp; Linear Algebra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927455" y="6392800"/>
            <a:ext cx="1042273" cy="2015745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dirty="0">
                <a:solidFill>
                  <a:schemeClr val="accent2"/>
                </a:solidFill>
                <a:latin typeface="Montserrat Light" charset="0"/>
                <a:ea typeface="Montserrat Light" charset="0"/>
                <a:cs typeface="Montserrat Light" charset="0"/>
              </a:rPr>
              <a:t>2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008212" y="8971512"/>
            <a:ext cx="962122" cy="2015745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dirty="0">
                <a:solidFill>
                  <a:schemeClr val="accent3"/>
                </a:solidFill>
                <a:latin typeface="Montserrat Light" charset="0"/>
                <a:ea typeface="Montserrat Light" charset="0"/>
                <a:cs typeface="Montserrat Light" charset="0"/>
              </a:rPr>
              <a:t>3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123629" y="3814088"/>
            <a:ext cx="731289" cy="2015745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dirty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rPr>
              <a:t>1</a:t>
            </a:r>
          </a:p>
        </p:txBody>
      </p:sp>
      <p:pic>
        <p:nvPicPr>
          <p:cNvPr id="1026" name="Picture 2" descr="Image result for Data Science">
            <a:extLst>
              <a:ext uri="{FF2B5EF4-FFF2-40B4-BE49-F238E27FC236}">
                <a16:creationId xmlns:a16="http://schemas.microsoft.com/office/drawing/2014/main" id="{78E6760E-F036-427E-8BD1-EBBC6AC11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37" y="3317526"/>
            <a:ext cx="13788987" cy="775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3458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10793390" y="743713"/>
            <a:ext cx="2801024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Week 2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9843792" y="1963881"/>
            <a:ext cx="4696478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Distributions and Data Analysis</a:t>
            </a:r>
          </a:p>
        </p:txBody>
      </p:sp>
      <p:sp>
        <p:nvSpPr>
          <p:cNvPr id="67" name="Subtitle 2"/>
          <p:cNvSpPr txBox="1">
            <a:spLocks/>
          </p:cNvSpPr>
          <p:nvPr/>
        </p:nvSpPr>
        <p:spPr>
          <a:xfrm>
            <a:off x="3551666" y="9607128"/>
            <a:ext cx="7631693" cy="199362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Python Modules </a:t>
            </a:r>
          </a:p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– Pandas &amp; </a:t>
            </a:r>
            <a:r>
              <a:rPr lang="en-US" sz="2700" dirty="0" err="1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Mathplotlib</a:t>
            </a:r>
            <a:endParaRPr lang="en-US" sz="27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  <a:p>
            <a:pPr algn="l">
              <a:lnSpc>
                <a:spcPts val="4300"/>
              </a:lnSpc>
            </a:pPr>
            <a:endParaRPr lang="en-US" sz="27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71" name="Subtitle 2"/>
          <p:cNvSpPr txBox="1">
            <a:spLocks/>
          </p:cNvSpPr>
          <p:nvPr/>
        </p:nvSpPr>
        <p:spPr>
          <a:xfrm>
            <a:off x="3551666" y="4276429"/>
            <a:ext cx="7631693" cy="72456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Data Visualizations</a:t>
            </a:r>
          </a:p>
        </p:txBody>
      </p:sp>
      <p:sp>
        <p:nvSpPr>
          <p:cNvPr id="73" name="Subtitle 2"/>
          <p:cNvSpPr txBox="1">
            <a:spLocks/>
          </p:cNvSpPr>
          <p:nvPr/>
        </p:nvSpPr>
        <p:spPr>
          <a:xfrm>
            <a:off x="3551665" y="6858000"/>
            <a:ext cx="7631693" cy="135909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Dataset Provider</a:t>
            </a:r>
          </a:p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– Kaggle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968137" y="6416087"/>
            <a:ext cx="1042273" cy="2015745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dirty="0">
                <a:solidFill>
                  <a:schemeClr val="accent2"/>
                </a:solidFill>
                <a:latin typeface="Montserrat Light" charset="0"/>
                <a:ea typeface="Montserrat Light" charset="0"/>
                <a:cs typeface="Montserrat Light" charset="0"/>
              </a:rPr>
              <a:t>2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008212" y="8971512"/>
            <a:ext cx="962122" cy="2015745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dirty="0">
                <a:solidFill>
                  <a:schemeClr val="accent3"/>
                </a:solidFill>
                <a:latin typeface="Montserrat Light" charset="0"/>
                <a:ea typeface="Montserrat Light" charset="0"/>
                <a:cs typeface="Montserrat Light" charset="0"/>
              </a:rPr>
              <a:t>3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123629" y="3814088"/>
            <a:ext cx="731289" cy="2015745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dirty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rPr>
              <a:t>1</a:t>
            </a:r>
          </a:p>
        </p:txBody>
      </p:sp>
      <p:pic>
        <p:nvPicPr>
          <p:cNvPr id="2050" name="Picture 2" descr="Image result for Kaggle">
            <a:extLst>
              <a:ext uri="{FF2B5EF4-FFF2-40B4-BE49-F238E27FC236}">
                <a16:creationId xmlns:a16="http://schemas.microsoft.com/office/drawing/2014/main" id="{CE4C7AF6-2A53-43B6-AC06-443FB7F17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390" y="8888283"/>
            <a:ext cx="636270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data visualization">
            <a:extLst>
              <a:ext uri="{FF2B5EF4-FFF2-40B4-BE49-F238E27FC236}">
                <a16:creationId xmlns:a16="http://schemas.microsoft.com/office/drawing/2014/main" id="{7504BD4F-C3BB-4C20-91C6-60A52E914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390" y="4272577"/>
            <a:ext cx="485775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7534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10793390" y="743713"/>
            <a:ext cx="2801024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Week 3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0699954" y="1963881"/>
            <a:ext cx="2984150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Advanced Statistics</a:t>
            </a:r>
          </a:p>
        </p:txBody>
      </p:sp>
      <p:sp>
        <p:nvSpPr>
          <p:cNvPr id="67" name="Subtitle 2"/>
          <p:cNvSpPr txBox="1">
            <a:spLocks/>
          </p:cNvSpPr>
          <p:nvPr/>
        </p:nvSpPr>
        <p:spPr>
          <a:xfrm>
            <a:off x="3551666" y="9711046"/>
            <a:ext cx="7631693" cy="72456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Correlation and Linear Regression</a:t>
            </a:r>
          </a:p>
        </p:txBody>
      </p:sp>
      <p:sp>
        <p:nvSpPr>
          <p:cNvPr id="71" name="Subtitle 2"/>
          <p:cNvSpPr txBox="1">
            <a:spLocks/>
          </p:cNvSpPr>
          <p:nvPr/>
        </p:nvSpPr>
        <p:spPr>
          <a:xfrm>
            <a:off x="3513934" y="4310837"/>
            <a:ext cx="7631693" cy="72456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Confidence Intervals</a:t>
            </a:r>
          </a:p>
        </p:txBody>
      </p:sp>
      <p:sp>
        <p:nvSpPr>
          <p:cNvPr id="73" name="Subtitle 2"/>
          <p:cNvSpPr txBox="1">
            <a:spLocks/>
          </p:cNvSpPr>
          <p:nvPr/>
        </p:nvSpPr>
        <p:spPr>
          <a:xfrm>
            <a:off x="3551666" y="7103135"/>
            <a:ext cx="7631693" cy="72456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Commonly used Distributions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968137" y="6416087"/>
            <a:ext cx="1042273" cy="2015745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dirty="0">
                <a:solidFill>
                  <a:schemeClr val="accent2"/>
                </a:solidFill>
                <a:latin typeface="Montserrat Light" charset="0"/>
                <a:ea typeface="Montserrat Light" charset="0"/>
                <a:cs typeface="Montserrat Light" charset="0"/>
              </a:rPr>
              <a:t>2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008212" y="8971512"/>
            <a:ext cx="962122" cy="2015745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dirty="0">
                <a:solidFill>
                  <a:schemeClr val="accent3"/>
                </a:solidFill>
                <a:latin typeface="Montserrat Light" charset="0"/>
                <a:ea typeface="Montserrat Light" charset="0"/>
                <a:cs typeface="Montserrat Light" charset="0"/>
              </a:rPr>
              <a:t>3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123629" y="3814088"/>
            <a:ext cx="731289" cy="2015745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dirty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rPr>
              <a:t>1</a:t>
            </a:r>
          </a:p>
        </p:txBody>
      </p:sp>
      <p:pic>
        <p:nvPicPr>
          <p:cNvPr id="3076" name="Picture 4" descr="Image result for sea born Plots">
            <a:extLst>
              <a:ext uri="{FF2B5EF4-FFF2-40B4-BE49-F238E27FC236}">
                <a16:creationId xmlns:a16="http://schemas.microsoft.com/office/drawing/2014/main" id="{9A64637A-7A01-4ABC-A53F-E03A4C69F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954" y="3982449"/>
            <a:ext cx="8090966" cy="619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3543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10793390" y="743713"/>
            <a:ext cx="2801024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Week 4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9510688" y="1963881"/>
            <a:ext cx="5362687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Data science with Machine learning</a:t>
            </a:r>
          </a:p>
        </p:txBody>
      </p:sp>
      <p:sp>
        <p:nvSpPr>
          <p:cNvPr id="67" name="Subtitle 2"/>
          <p:cNvSpPr txBox="1">
            <a:spLocks/>
          </p:cNvSpPr>
          <p:nvPr/>
        </p:nvSpPr>
        <p:spPr>
          <a:xfrm>
            <a:off x="3473720" y="9470805"/>
            <a:ext cx="7631693" cy="199362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Introduction to clustering </a:t>
            </a:r>
          </a:p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K-Nearest Neighbors</a:t>
            </a:r>
          </a:p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Gradient Descent</a:t>
            </a:r>
          </a:p>
        </p:txBody>
      </p:sp>
      <p:sp>
        <p:nvSpPr>
          <p:cNvPr id="71" name="Subtitle 2"/>
          <p:cNvSpPr txBox="1">
            <a:spLocks/>
          </p:cNvSpPr>
          <p:nvPr/>
        </p:nvSpPr>
        <p:spPr>
          <a:xfrm>
            <a:off x="3551666" y="4265122"/>
            <a:ext cx="7631693" cy="72456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Overlap of fields</a:t>
            </a:r>
          </a:p>
        </p:txBody>
      </p:sp>
      <p:sp>
        <p:nvSpPr>
          <p:cNvPr id="73" name="Subtitle 2"/>
          <p:cNvSpPr txBox="1">
            <a:spLocks/>
          </p:cNvSpPr>
          <p:nvPr/>
        </p:nvSpPr>
        <p:spPr>
          <a:xfrm>
            <a:off x="3551666" y="6858000"/>
            <a:ext cx="7631693" cy="135909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Introduction to Multiple Regression </a:t>
            </a:r>
          </a:p>
          <a:p>
            <a:pPr algn="l">
              <a:lnSpc>
                <a:spcPts val="4300"/>
              </a:lnSpc>
            </a:pP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Logistic Regression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968137" y="6416087"/>
            <a:ext cx="1042273" cy="2015745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dirty="0">
                <a:solidFill>
                  <a:schemeClr val="accent2"/>
                </a:solidFill>
                <a:latin typeface="Montserrat Light" charset="0"/>
                <a:ea typeface="Montserrat Light" charset="0"/>
                <a:cs typeface="Montserrat Light" charset="0"/>
              </a:rPr>
              <a:t>2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008212" y="8971512"/>
            <a:ext cx="962122" cy="2015745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dirty="0">
                <a:solidFill>
                  <a:schemeClr val="accent3"/>
                </a:solidFill>
                <a:latin typeface="Montserrat Light" charset="0"/>
                <a:ea typeface="Montserrat Light" charset="0"/>
                <a:cs typeface="Montserrat Light" charset="0"/>
              </a:rPr>
              <a:t>3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123629" y="3814088"/>
            <a:ext cx="731289" cy="2015745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dirty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rPr>
              <a:t>1</a:t>
            </a:r>
          </a:p>
        </p:txBody>
      </p:sp>
      <p:pic>
        <p:nvPicPr>
          <p:cNvPr id="4098" name="Picture 2" descr="Image result for machine learning">
            <a:extLst>
              <a:ext uri="{FF2B5EF4-FFF2-40B4-BE49-F238E27FC236}">
                <a16:creationId xmlns:a16="http://schemas.microsoft.com/office/drawing/2014/main" id="{23E37B09-21B5-49CA-B0B0-A1AA88707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390" y="4586735"/>
            <a:ext cx="9753600" cy="649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3101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8331380" y="743713"/>
            <a:ext cx="7725128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Project Advancement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880739" y="1963881"/>
            <a:ext cx="2622577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Football Analysis</a:t>
            </a:r>
          </a:p>
        </p:txBody>
      </p:sp>
      <p:sp>
        <p:nvSpPr>
          <p:cNvPr id="22" name="Freeform 21"/>
          <p:cNvSpPr/>
          <p:nvPr/>
        </p:nvSpPr>
        <p:spPr>
          <a:xfrm>
            <a:off x="2020771" y="6836357"/>
            <a:ext cx="5850349" cy="1761892"/>
          </a:xfrm>
          <a:custGeom>
            <a:avLst/>
            <a:gdLst>
              <a:gd name="connsiteX0" fmla="*/ 0 w 4388294"/>
              <a:gd name="connsiteY0" fmla="*/ 0 h 1755317"/>
              <a:gd name="connsiteX1" fmla="*/ 3510636 w 4388294"/>
              <a:gd name="connsiteY1" fmla="*/ 0 h 1755317"/>
              <a:gd name="connsiteX2" fmla="*/ 4388294 w 4388294"/>
              <a:gd name="connsiteY2" fmla="*/ 877659 h 1755317"/>
              <a:gd name="connsiteX3" fmla="*/ 3510636 w 4388294"/>
              <a:gd name="connsiteY3" fmla="*/ 1755317 h 1755317"/>
              <a:gd name="connsiteX4" fmla="*/ 0 w 4388294"/>
              <a:gd name="connsiteY4" fmla="*/ 1755317 h 1755317"/>
              <a:gd name="connsiteX5" fmla="*/ 877659 w 4388294"/>
              <a:gd name="connsiteY5" fmla="*/ 877659 h 1755317"/>
              <a:gd name="connsiteX6" fmla="*/ 0 w 4388294"/>
              <a:gd name="connsiteY6" fmla="*/ 0 h 1755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8294" h="1755317">
                <a:moveTo>
                  <a:pt x="0" y="0"/>
                </a:moveTo>
                <a:lnTo>
                  <a:pt x="3510636" y="0"/>
                </a:lnTo>
                <a:lnTo>
                  <a:pt x="4388294" y="877659"/>
                </a:lnTo>
                <a:lnTo>
                  <a:pt x="3510636" y="1755317"/>
                </a:lnTo>
                <a:lnTo>
                  <a:pt x="0" y="1755317"/>
                </a:lnTo>
                <a:lnTo>
                  <a:pt x="877659" y="8776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37692" tIns="86678" rIns="964336" bIns="86678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500" kern="1200" dirty="0">
              <a:latin typeface="Open Sans Regular" charset="0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6926884" y="6836357"/>
            <a:ext cx="5850349" cy="1761892"/>
          </a:xfrm>
          <a:custGeom>
            <a:avLst/>
            <a:gdLst>
              <a:gd name="connsiteX0" fmla="*/ 0 w 4388294"/>
              <a:gd name="connsiteY0" fmla="*/ 0 h 1755317"/>
              <a:gd name="connsiteX1" fmla="*/ 3510636 w 4388294"/>
              <a:gd name="connsiteY1" fmla="*/ 0 h 1755317"/>
              <a:gd name="connsiteX2" fmla="*/ 4388294 w 4388294"/>
              <a:gd name="connsiteY2" fmla="*/ 877659 h 1755317"/>
              <a:gd name="connsiteX3" fmla="*/ 3510636 w 4388294"/>
              <a:gd name="connsiteY3" fmla="*/ 1755317 h 1755317"/>
              <a:gd name="connsiteX4" fmla="*/ 0 w 4388294"/>
              <a:gd name="connsiteY4" fmla="*/ 1755317 h 1755317"/>
              <a:gd name="connsiteX5" fmla="*/ 877659 w 4388294"/>
              <a:gd name="connsiteY5" fmla="*/ 877659 h 1755317"/>
              <a:gd name="connsiteX6" fmla="*/ 0 w 4388294"/>
              <a:gd name="connsiteY6" fmla="*/ 0 h 1755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8294" h="1755317">
                <a:moveTo>
                  <a:pt x="0" y="0"/>
                </a:moveTo>
                <a:lnTo>
                  <a:pt x="3510636" y="0"/>
                </a:lnTo>
                <a:lnTo>
                  <a:pt x="4388294" y="877659"/>
                </a:lnTo>
                <a:lnTo>
                  <a:pt x="3510636" y="1755317"/>
                </a:lnTo>
                <a:lnTo>
                  <a:pt x="0" y="1755317"/>
                </a:lnTo>
                <a:lnTo>
                  <a:pt x="877659" y="8776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37692" tIns="86678" rIns="964336" bIns="86678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500" kern="1200" dirty="0">
              <a:latin typeface="Open Sans Regular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11832997" y="6836357"/>
            <a:ext cx="5850349" cy="1761892"/>
          </a:xfrm>
          <a:custGeom>
            <a:avLst/>
            <a:gdLst>
              <a:gd name="connsiteX0" fmla="*/ 0 w 4388294"/>
              <a:gd name="connsiteY0" fmla="*/ 0 h 1755317"/>
              <a:gd name="connsiteX1" fmla="*/ 3510636 w 4388294"/>
              <a:gd name="connsiteY1" fmla="*/ 0 h 1755317"/>
              <a:gd name="connsiteX2" fmla="*/ 4388294 w 4388294"/>
              <a:gd name="connsiteY2" fmla="*/ 877659 h 1755317"/>
              <a:gd name="connsiteX3" fmla="*/ 3510636 w 4388294"/>
              <a:gd name="connsiteY3" fmla="*/ 1755317 h 1755317"/>
              <a:gd name="connsiteX4" fmla="*/ 0 w 4388294"/>
              <a:gd name="connsiteY4" fmla="*/ 1755317 h 1755317"/>
              <a:gd name="connsiteX5" fmla="*/ 877659 w 4388294"/>
              <a:gd name="connsiteY5" fmla="*/ 877659 h 1755317"/>
              <a:gd name="connsiteX6" fmla="*/ 0 w 4388294"/>
              <a:gd name="connsiteY6" fmla="*/ 0 h 1755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8294" h="1755317">
                <a:moveTo>
                  <a:pt x="0" y="0"/>
                </a:moveTo>
                <a:lnTo>
                  <a:pt x="3510636" y="0"/>
                </a:lnTo>
                <a:lnTo>
                  <a:pt x="4388294" y="877659"/>
                </a:lnTo>
                <a:lnTo>
                  <a:pt x="3510636" y="1755317"/>
                </a:lnTo>
                <a:lnTo>
                  <a:pt x="0" y="1755317"/>
                </a:lnTo>
                <a:lnTo>
                  <a:pt x="877659" y="8776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37692" tIns="86678" rIns="964336" bIns="86678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500" kern="1200" dirty="0">
              <a:latin typeface="Open Sans Regular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16739110" y="6836357"/>
            <a:ext cx="5850349" cy="1761892"/>
          </a:xfrm>
          <a:custGeom>
            <a:avLst/>
            <a:gdLst>
              <a:gd name="connsiteX0" fmla="*/ 0 w 4388294"/>
              <a:gd name="connsiteY0" fmla="*/ 0 h 1755317"/>
              <a:gd name="connsiteX1" fmla="*/ 3510636 w 4388294"/>
              <a:gd name="connsiteY1" fmla="*/ 0 h 1755317"/>
              <a:gd name="connsiteX2" fmla="*/ 4388294 w 4388294"/>
              <a:gd name="connsiteY2" fmla="*/ 877659 h 1755317"/>
              <a:gd name="connsiteX3" fmla="*/ 3510636 w 4388294"/>
              <a:gd name="connsiteY3" fmla="*/ 1755317 h 1755317"/>
              <a:gd name="connsiteX4" fmla="*/ 0 w 4388294"/>
              <a:gd name="connsiteY4" fmla="*/ 1755317 h 1755317"/>
              <a:gd name="connsiteX5" fmla="*/ 877659 w 4388294"/>
              <a:gd name="connsiteY5" fmla="*/ 877659 h 1755317"/>
              <a:gd name="connsiteX6" fmla="*/ 0 w 4388294"/>
              <a:gd name="connsiteY6" fmla="*/ 0 h 1755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8294" h="1755317">
                <a:moveTo>
                  <a:pt x="0" y="0"/>
                </a:moveTo>
                <a:lnTo>
                  <a:pt x="3510636" y="0"/>
                </a:lnTo>
                <a:lnTo>
                  <a:pt x="4388294" y="877659"/>
                </a:lnTo>
                <a:lnTo>
                  <a:pt x="3510636" y="1755317"/>
                </a:lnTo>
                <a:lnTo>
                  <a:pt x="0" y="1755317"/>
                </a:lnTo>
                <a:lnTo>
                  <a:pt x="877659" y="8776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37692" tIns="86678" rIns="964336" bIns="86678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500" kern="1200" dirty="0">
              <a:latin typeface="Open Sans Regula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699950" y="7363360"/>
            <a:ext cx="1928670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Analysis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97479" y="7363360"/>
            <a:ext cx="4243341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Acquisition of Data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227323" y="7363360"/>
            <a:ext cx="2015296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Cleaning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3045601" y="7363360"/>
            <a:ext cx="4017255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Data Visualization</a:t>
            </a: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14541191" y="5330208"/>
            <a:ext cx="0" cy="1113266"/>
          </a:xfrm>
          <a:prstGeom prst="line">
            <a:avLst/>
          </a:prstGeom>
          <a:ln w="28575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9657315" y="9109144"/>
            <a:ext cx="0" cy="1110633"/>
          </a:xfrm>
          <a:prstGeom prst="line">
            <a:avLst/>
          </a:prstGeom>
          <a:ln w="28575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4839630" y="5330208"/>
            <a:ext cx="0" cy="1113266"/>
          </a:xfrm>
          <a:prstGeom prst="line">
            <a:avLst/>
          </a:prstGeom>
          <a:ln w="28575"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0044964" y="9109144"/>
            <a:ext cx="0" cy="1110633"/>
          </a:xfrm>
          <a:prstGeom prst="line">
            <a:avLst/>
          </a:prstGeom>
          <a:ln w="28575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5F94CA3-4D18-43F3-A39F-3999FEF9B67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6862" y="10446224"/>
            <a:ext cx="2565288" cy="25652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E89B08-71C5-40F0-8F17-6AE78D05157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155" y="2596194"/>
            <a:ext cx="2341131" cy="23411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54E07C-189F-4B6D-855E-42BDA2F14C9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516" y="10219777"/>
            <a:ext cx="2699083" cy="26990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6A4CFB-622C-4AAC-8915-95D81549BEA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0625" y="2766342"/>
            <a:ext cx="2341131" cy="234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59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7714774" y="743713"/>
            <a:ext cx="8958350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Project Analysis-Hist Plot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880739" y="1963881"/>
            <a:ext cx="2622577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Football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AAB09D-8234-49D8-BEDC-30ABA6151B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287" y="3241475"/>
            <a:ext cx="14021076" cy="887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317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7714775" y="743713"/>
            <a:ext cx="8958350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Project Analysis-</a:t>
            </a:r>
            <a:r>
              <a:rPr lang="en-US" sz="6600" b="1" dirty="0" err="1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Dist</a:t>
            </a:r>
            <a:r>
              <a:rPr 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 Plot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880739" y="1963881"/>
            <a:ext cx="2622577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Football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F9A93B-CEDD-4E5B-A67B-A36E82EE9C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020" y="3890920"/>
            <a:ext cx="12435609" cy="868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1657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Pitch Deck Light">
      <a:dk1>
        <a:srgbClr val="737572"/>
      </a:dk1>
      <a:lt1>
        <a:srgbClr val="FFFFFF"/>
      </a:lt1>
      <a:dk2>
        <a:srgbClr val="445469"/>
      </a:dk2>
      <a:lt2>
        <a:srgbClr val="FFFFFF"/>
      </a:lt2>
      <a:accent1>
        <a:srgbClr val="0E80C9"/>
      </a:accent1>
      <a:accent2>
        <a:srgbClr val="119CF4"/>
      </a:accent2>
      <a:accent3>
        <a:srgbClr val="445469"/>
      </a:accent3>
      <a:accent4>
        <a:srgbClr val="8AC153"/>
      </a:accent4>
      <a:accent5>
        <a:srgbClr val="BAEF69"/>
      </a:accent5>
      <a:accent6>
        <a:srgbClr val="A9A8AB"/>
      </a:accent6>
      <a:hlink>
        <a:srgbClr val="0E80C9"/>
      </a:hlink>
      <a:folHlink>
        <a:srgbClr val="0EA3F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40163</TotalTime>
  <Words>192</Words>
  <Application>Microsoft Office PowerPoint</Application>
  <PresentationFormat>Custom</PresentationFormat>
  <Paragraphs>94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Calibri</vt:lpstr>
      <vt:lpstr>Montserrat</vt:lpstr>
      <vt:lpstr>Montserrat Bold</vt:lpstr>
      <vt:lpstr>Montserrat Light</vt:lpstr>
      <vt:lpstr>Montserrat Ultra Light</vt:lpstr>
      <vt:lpstr>Open Sans Light</vt:lpstr>
      <vt:lpstr>Open Sans Regular</vt:lpstr>
      <vt:lpstr>Roboto Regular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Premium Presentations</dc:title>
  <dc:subject/>
  <dc:creator>Tarun Gupta</dc:creator>
  <cp:keywords/>
  <dc:description/>
  <cp:lastModifiedBy>Tarun Gupta</cp:lastModifiedBy>
  <cp:revision>6360</cp:revision>
  <dcterms:created xsi:type="dcterms:W3CDTF">2014-11-12T21:47:38Z</dcterms:created>
  <dcterms:modified xsi:type="dcterms:W3CDTF">2019-04-23T11:23:17Z</dcterms:modified>
  <cp:category/>
</cp:coreProperties>
</file>